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7424"/>
    <a:srgbClr val="339933"/>
    <a:srgbClr val="339966"/>
    <a:srgbClr val="DBD0BB"/>
    <a:srgbClr val="CDAA9F"/>
    <a:srgbClr val="A1B9B2"/>
    <a:srgbClr val="C8D6D2"/>
    <a:srgbClr val="A86B58"/>
    <a:srgbClr val="AE5273"/>
    <a:srgbClr val="EBB3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3D19-76C8-D645-3A29-4ACAA1555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9E1A18-C736-0957-7F0D-615A23C0E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86A6-A448-C83D-7028-9453FD29F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B7D66-585F-1C21-0556-1AF1084AB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899E-1A65-73DA-53EA-7F010B99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272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CCF3-784D-B47A-B690-113160BF8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E8AC4-ACC1-BEBA-0784-FFD8B4517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409B6-E4B8-87DA-69CF-503712F56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4A847-FA9C-4951-C4F9-D59834AD1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CD6B8-8A80-097C-2833-B6E1192EB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0989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3983D-FA3A-0E86-2FC1-52D5CD7D0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E4B6B-E21B-93A0-C394-A75CF6953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271F8-DFAB-8A06-7FA9-52BC8BF0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35C2-8563-D6D9-D215-65A6D13C9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A5FEF-C640-CCD9-4437-8C4B09EE3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475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0079B-E9AE-9217-0516-2BC4DFA1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AEB4-DCEF-E4FC-3FAD-CBC734FA5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E312F-698E-217B-A9BD-FC8A2732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69BAE-C0CD-F16B-A61E-1477A3DA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2A151-316B-2200-A495-B48568373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954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51E9-3084-71BD-F1BC-3DEDFF423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05000F-FB95-70EB-4CFD-DCE412787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E4C23-A7B3-4D2B-551A-0ECA33E26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8CEED-5803-6B64-EB0F-28F0B1FB3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B9FE6-2EA8-6757-55DC-E85AAEFE3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939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0126-0FD6-A6AB-5292-267D3E385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0FFB-1E29-A74A-19CF-FA625B12C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A1A085-0F5B-FC28-792F-F6E44F457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8F1E9-5832-7A21-A190-801DC310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E3317-329D-D493-EC9D-537FCEA0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AE2B6-9FC0-7762-80E6-8A8C984D4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757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C708-E8C0-6F36-545B-DD8C5997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33CC3-797A-99F2-7909-66115C60A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8735AC-02E9-C342-A575-A816CFF9B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FFB6EA-74E2-F698-B826-4F306B8F9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E0F740-9CA8-CA20-0767-6C813C64C5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512CD-4EBE-3529-DEC4-BBC0FFAB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26A142-5490-1FFB-2194-A2708FC61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77B10A-04C7-77EA-8BD1-B475A96CA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364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E4A7-7506-D423-B82A-0AD93FB4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C46A03-6626-ECA9-232A-781A1E2AB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94EE7-0359-177A-7E7A-97E442190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45D6B1-5DAF-C5CF-F7D2-D5FBFF4C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8847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22BC43-54D8-C8EF-FA1F-BF0F805D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5EB0F6-6455-2015-64A4-ADF6D8777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6D216-658E-3400-F369-2443B9F8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1626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4689F-A9AC-1990-AEAE-0C8632AAE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229D9-8F04-F26E-EEFD-58BC2A1E8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3225E-D8FF-0DFA-F3A8-A26DCE9A0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33D4B-4199-8F5F-211D-B8A75C24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DEE0B-33A8-3927-29BD-4329EE4A6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F7F8F-AFD2-291E-5411-AC4AD23C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3963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4E72-ADB4-13A1-A80E-45C147DD7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7AE688-DD8D-71DA-8B3F-4FB887D6F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8B6B3C-D128-232A-6711-AC07B7528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3552A-BA1B-5702-681A-348F86053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C0586-3772-1843-EC33-FE14BFB1E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6A27E-F731-E75B-D9EF-06F35D00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781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AEBD99-9179-FA21-B77E-5C8B01A92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26AD5-5C0D-BD17-42D4-20448EEFB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F1370-618C-D122-7677-3CE320356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7724F-840A-4BA9-86DB-78227D0BE9C7}" type="datetimeFigureOut">
              <a:rPr lang="en-NZ" smtClean="0"/>
              <a:t>3/04/2024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C9F33-FEEC-BA83-B266-F7FD5E145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82985-2927-4F58-B5B4-308C1955C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4ED18-5515-47A2-825B-167EEA578F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3224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E532F2A-72D3-5F35-720A-5738B7B8B609}"/>
              </a:ext>
            </a:extLst>
          </p:cNvPr>
          <p:cNvSpPr/>
          <p:nvPr/>
        </p:nvSpPr>
        <p:spPr>
          <a:xfrm>
            <a:off x="268189" y="4708295"/>
            <a:ext cx="11700000" cy="1260000"/>
          </a:xfrm>
          <a:prstGeom prst="rect">
            <a:avLst/>
          </a:prstGeom>
          <a:solidFill>
            <a:srgbClr val="A1B9B2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C51F85B-AC88-01AC-C9DB-CB66C67CB324}"/>
              </a:ext>
            </a:extLst>
          </p:cNvPr>
          <p:cNvSpPr/>
          <p:nvPr/>
        </p:nvSpPr>
        <p:spPr>
          <a:xfrm>
            <a:off x="268941" y="3443161"/>
            <a:ext cx="11700000" cy="1260000"/>
          </a:xfrm>
          <a:prstGeom prst="rect">
            <a:avLst/>
          </a:prstGeom>
          <a:solidFill>
            <a:srgbClr val="C8D6D2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5EE2B7-7CA0-61BF-9844-2B9FDCBD2429}"/>
              </a:ext>
            </a:extLst>
          </p:cNvPr>
          <p:cNvSpPr/>
          <p:nvPr/>
        </p:nvSpPr>
        <p:spPr>
          <a:xfrm>
            <a:off x="268189" y="2170496"/>
            <a:ext cx="11700000" cy="1260000"/>
          </a:xfrm>
          <a:prstGeom prst="rect">
            <a:avLst/>
          </a:prstGeom>
          <a:solidFill>
            <a:srgbClr val="CDAA9F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A59711B-18A3-D13F-FAED-AB6CD3506774}"/>
              </a:ext>
            </a:extLst>
          </p:cNvPr>
          <p:cNvSpPr/>
          <p:nvPr/>
        </p:nvSpPr>
        <p:spPr>
          <a:xfrm>
            <a:off x="268189" y="905095"/>
            <a:ext cx="11700000" cy="1260000"/>
          </a:xfrm>
          <a:prstGeom prst="rect">
            <a:avLst/>
          </a:prstGeom>
          <a:solidFill>
            <a:srgbClr val="A86B58">
              <a:alpha val="2588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C4E8ABA-0961-C737-CEEB-F2CB33981016}"/>
              </a:ext>
            </a:extLst>
          </p:cNvPr>
          <p:cNvGrpSpPr/>
          <p:nvPr/>
        </p:nvGrpSpPr>
        <p:grpSpPr>
          <a:xfrm>
            <a:off x="2320662" y="2252219"/>
            <a:ext cx="9409836" cy="1084912"/>
            <a:chOff x="2309114" y="2226022"/>
            <a:chExt cx="9409836" cy="1084912"/>
          </a:xfrm>
        </p:grpSpPr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4587ACCB-7099-6407-F4ED-17BC3B4CCF19}"/>
                </a:ext>
              </a:extLst>
            </p:cNvPr>
            <p:cNvSpPr txBox="1"/>
            <p:nvPr/>
          </p:nvSpPr>
          <p:spPr>
            <a:xfrm>
              <a:off x="3558767" y="2226022"/>
              <a:ext cx="2520000" cy="10849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0665" indent="-227965">
                <a:lnSpc>
                  <a:spcPct val="100000"/>
                </a:lnSpc>
                <a:spcBef>
                  <a:spcPts val="380"/>
                </a:spcBef>
                <a:buFont typeface="Arial" panose="020B0604020202020204" pitchFamily="34" charset="0"/>
                <a:buChar char="•"/>
                <a:tabLst>
                  <a:tab pos="240665" algn="l"/>
                </a:tabLst>
              </a:pPr>
              <a:r>
                <a:rPr lang="en-US" sz="900" dirty="0" err="1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Recognised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as the “peak” industry body for all things wine-related in Hawke’s Bay. </a:t>
              </a:r>
            </a:p>
            <a:p>
              <a:pPr marL="240665" indent="-227965">
                <a:lnSpc>
                  <a:spcPct val="100000"/>
                </a:lnSpc>
                <a:spcBef>
                  <a:spcPts val="380"/>
                </a:spcBef>
                <a:buFont typeface="Arial" panose="020B0604020202020204" pitchFamily="34" charset="0"/>
                <a:buChar char="•"/>
                <a:tabLst>
                  <a:tab pos="240665" algn="l"/>
                </a:tabLst>
              </a:pPr>
              <a:r>
                <a:rPr lang="en-US" sz="900" spc="-6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grow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reputation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2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5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New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2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Zealand’s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premier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one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world’s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great</a:t>
              </a:r>
              <a:r>
                <a:rPr lang="en-US" sz="900" spc="-15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lang="en-US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regions</a:t>
              </a:r>
            </a:p>
            <a:p>
              <a:pPr marL="240665" indent="-227965">
                <a:spcBef>
                  <a:spcPts val="380"/>
                </a:spcBef>
                <a:buFont typeface="Arial" panose="020B0604020202020204" pitchFamily="34" charset="0"/>
                <a:buChar char="•"/>
                <a:tabLst>
                  <a:tab pos="240665" algn="l"/>
                </a:tabLst>
              </a:pPr>
              <a:r>
                <a:rPr lang="en-NZ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HBWG is financially equipped to undertake its commitments</a:t>
              </a:r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A8652851-B749-DC5C-0B6C-E2748A038F4C}"/>
                </a:ext>
              </a:extLst>
            </p:cNvPr>
            <p:cNvSpPr txBox="1"/>
            <p:nvPr/>
          </p:nvSpPr>
          <p:spPr>
            <a:xfrm>
              <a:off x="6452541" y="2270180"/>
              <a:ext cx="2520000" cy="92076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1300" marR="43815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</a:tabLst>
              </a:pPr>
              <a:r>
                <a:rPr lang="en-NZ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HBWG is recognised as the industry specialist by members and key stakeholders</a:t>
              </a:r>
            </a:p>
            <a:p>
              <a:pPr marL="241300" marR="43815" indent="-228600">
                <a:spcBef>
                  <a:spcPts val="280"/>
                </a:spcBef>
                <a:buFontTx/>
                <a:buChar char="•"/>
                <a:tabLst>
                  <a:tab pos="241300" algn="l"/>
                </a:tabLst>
              </a:pPr>
              <a:r>
                <a:rPr lang="en-US" sz="900" spc="-1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 readily identifiable and compelling HBW brand story that the wine community can confidently promote and engage with.</a:t>
              </a:r>
            </a:p>
            <a:p>
              <a:pPr marL="241300" marR="43815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</a:tabLst>
              </a:pPr>
              <a:endParaRPr lang="en-NZ"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E3242FAF-A6E4-0D48-2796-F20C315DD4CD}"/>
                </a:ext>
              </a:extLst>
            </p:cNvPr>
            <p:cNvSpPr txBox="1"/>
            <p:nvPr/>
          </p:nvSpPr>
          <p:spPr>
            <a:xfrm>
              <a:off x="9198950" y="2270180"/>
              <a:ext cx="2520000" cy="92076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1300" marR="36195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  <a:tab pos="242570" algn="l"/>
                </a:tabLst>
              </a:pP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	</a:t>
              </a: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Influencers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and</a:t>
              </a:r>
              <a:r>
                <a:rPr lang="en-US"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 </a:t>
              </a:r>
              <a:r>
                <a:rPr lang="en-US"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writers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report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as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fine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lang="en-US"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 and industry</a:t>
              </a:r>
            </a:p>
            <a:p>
              <a:pPr marL="241300" marR="36195" indent="-228600">
                <a:spcBef>
                  <a:spcPts val="280"/>
                </a:spcBef>
                <a:buFontTx/>
                <a:buChar char="•"/>
                <a:tabLst>
                  <a:tab pos="241300" algn="l"/>
                  <a:tab pos="242570" algn="l"/>
                </a:tabLst>
              </a:pP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lang="en-US"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wines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are</a:t>
              </a:r>
              <a:r>
                <a:rPr lang="en-US"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 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‘must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include’</a:t>
              </a:r>
              <a:r>
                <a:rPr lang="en-US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international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benchmark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tastings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our </a:t>
              </a:r>
              <a:r>
                <a:rPr lang="en-US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core</a:t>
              </a:r>
              <a:r>
                <a:rPr lang="en-US"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varietals</a:t>
              </a:r>
            </a:p>
            <a:p>
              <a:pPr marL="241300" marR="36195" indent="-228600" algn="just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  <a:tab pos="242570" algn="l"/>
                </a:tabLst>
              </a:pPr>
              <a:endParaRPr lang="en-US" sz="9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92CC5FAD-9085-5D04-B7B1-BC7CFB99C00C}"/>
                </a:ext>
              </a:extLst>
            </p:cNvPr>
            <p:cNvSpPr txBox="1"/>
            <p:nvPr/>
          </p:nvSpPr>
          <p:spPr>
            <a:xfrm>
              <a:off x="2309114" y="2437132"/>
              <a:ext cx="1275715" cy="5283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 b="1" spc="-1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WHAT?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700" marR="5080">
                <a:lnSpc>
                  <a:spcPct val="100000"/>
                </a:lnSpc>
              </a:pP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What</a:t>
              </a:r>
              <a:r>
                <a:rPr sz="1100" spc="5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does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success</a:t>
              </a:r>
              <a:r>
                <a:rPr sz="11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look</a:t>
              </a:r>
              <a:r>
                <a:rPr sz="11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like?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DD8C382-F54D-7013-DEFD-98AC43580816}"/>
              </a:ext>
            </a:extLst>
          </p:cNvPr>
          <p:cNvGrpSpPr/>
          <p:nvPr/>
        </p:nvGrpSpPr>
        <p:grpSpPr>
          <a:xfrm>
            <a:off x="2300315" y="3482692"/>
            <a:ext cx="9418635" cy="1170115"/>
            <a:chOff x="2300315" y="3509602"/>
            <a:chExt cx="9418635" cy="1170115"/>
          </a:xfrm>
        </p:grpSpPr>
        <p:sp>
          <p:nvSpPr>
            <p:cNvPr id="10" name="object 8">
              <a:extLst>
                <a:ext uri="{FF2B5EF4-FFF2-40B4-BE49-F238E27FC236}">
                  <a16:creationId xmlns:a16="http://schemas.microsoft.com/office/drawing/2014/main" id="{C79DE32C-1F2F-D58C-2F1D-78A765C850C8}"/>
                </a:ext>
              </a:extLst>
            </p:cNvPr>
            <p:cNvSpPr txBox="1"/>
            <p:nvPr/>
          </p:nvSpPr>
          <p:spPr>
            <a:xfrm>
              <a:off x="3671482" y="3509602"/>
              <a:ext cx="2520000" cy="115929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1300" marR="5080" indent="-228600">
                <a:lnSpc>
                  <a:spcPct val="100000"/>
                </a:lnSpc>
                <a:spcBef>
                  <a:spcPts val="100"/>
                </a:spcBef>
                <a:buChar char="•"/>
                <a:tabLst>
                  <a:tab pos="241300" algn="l"/>
                </a:tabLst>
              </a:pP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Properly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resource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8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HBWG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that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it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is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highly-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regarded,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professional,</a:t>
              </a:r>
              <a:r>
                <a:rPr sz="900" spc="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efficient</a:t>
              </a:r>
              <a:r>
                <a:rPr sz="900" spc="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industry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organisation,</a:t>
              </a:r>
              <a:r>
                <a:rPr sz="900" spc="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resourced</a:t>
              </a:r>
              <a:r>
                <a:rPr sz="900" spc="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deliver</a:t>
              </a:r>
              <a:r>
                <a:rPr sz="900" spc="-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value</a:t>
              </a:r>
              <a:r>
                <a:rPr sz="900" spc="-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sz="900" spc="-4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members</a:t>
              </a:r>
              <a:endParaRPr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41300" marR="216535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</a:tabLst>
              </a:pPr>
              <a:r>
                <a:rPr lang="en-NZ"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Consult and engage with members </a:t>
              </a:r>
              <a:r>
                <a:rPr lang="en-NZ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help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them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improve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profitability,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competitiveness</a:t>
              </a:r>
              <a:r>
                <a:rPr sz="900" spc="-5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sustainability</a:t>
              </a:r>
              <a:r>
                <a:rPr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their businesses</a:t>
              </a:r>
              <a:endParaRPr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object 9">
              <a:extLst>
                <a:ext uri="{FF2B5EF4-FFF2-40B4-BE49-F238E27FC236}">
                  <a16:creationId xmlns:a16="http://schemas.microsoft.com/office/drawing/2014/main" id="{16C79C99-EA10-3497-0F24-EC1C0E94792C}"/>
                </a:ext>
              </a:extLst>
            </p:cNvPr>
            <p:cNvSpPr txBox="1"/>
            <p:nvPr/>
          </p:nvSpPr>
          <p:spPr>
            <a:xfrm>
              <a:off x="6435216" y="3520425"/>
              <a:ext cx="2520000" cy="115929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1300" marR="29845" indent="-228600">
                <a:lnSpc>
                  <a:spcPct val="100000"/>
                </a:lnSpc>
                <a:spcBef>
                  <a:spcPts val="100"/>
                </a:spcBef>
                <a:buChar char="•"/>
                <a:tabLst>
                  <a:tab pos="241300" algn="l"/>
                </a:tabLst>
              </a:pP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Provide</a:t>
              </a:r>
              <a:r>
                <a:rPr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strong</a:t>
              </a:r>
              <a:r>
                <a:rPr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industry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voice</a:t>
              </a:r>
              <a:r>
                <a:rPr sz="9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represent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advocate</a:t>
              </a:r>
              <a:r>
                <a:rPr sz="900" spc="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sz="900" spc="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members’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interests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beyond</a:t>
              </a:r>
              <a:endParaRPr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41300" marR="55244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</a:tabLst>
              </a:pP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Raise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profile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sz="900" spc="-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quality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perception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sz="9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NZ"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by h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av</a:t>
              </a:r>
              <a:r>
                <a:rPr lang="en-NZ" sz="900" dirty="0" err="1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ing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3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single,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consistent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compelling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regional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wine</a:t>
              </a:r>
              <a:r>
                <a:rPr lang="en-NZ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brand story which enables members to raise their own profiles and sell wine more profitably.</a:t>
              </a:r>
              <a:endParaRPr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9FCA109B-8755-7581-4F38-3F0A87CA29D4}"/>
                </a:ext>
              </a:extLst>
            </p:cNvPr>
            <p:cNvSpPr txBox="1"/>
            <p:nvPr/>
          </p:nvSpPr>
          <p:spPr>
            <a:xfrm>
              <a:off x="9198950" y="3509602"/>
              <a:ext cx="2520000" cy="56682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241300" marR="5080" indent="-228600">
                <a:lnSpc>
                  <a:spcPct val="100000"/>
                </a:lnSpc>
                <a:spcBef>
                  <a:spcPts val="280"/>
                </a:spcBef>
                <a:buChar char="•"/>
                <a:tabLst>
                  <a:tab pos="241300" algn="l"/>
                </a:tabLst>
              </a:pP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Grow the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reputation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 that</a:t>
              </a:r>
              <a:r>
                <a:rPr sz="900" spc="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it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becomes</a:t>
              </a:r>
              <a:r>
                <a:rPr sz="900" spc="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New</a:t>
              </a:r>
              <a:r>
                <a:rPr sz="900" spc="3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Zealand’s</a:t>
              </a:r>
              <a:r>
                <a:rPr sz="900" spc="4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NZ" sz="9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premier </a:t>
              </a:r>
              <a:r>
                <a:rPr sz="9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regional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sz="9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900" spc="-2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brand</a:t>
              </a:r>
              <a:r>
                <a:rPr lang="en-NZ" sz="900" spc="-2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by having a PR strategy connecting HBWG with key media and influencers</a:t>
              </a:r>
              <a:endParaRPr sz="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object 12">
              <a:extLst>
                <a:ext uri="{FF2B5EF4-FFF2-40B4-BE49-F238E27FC236}">
                  <a16:creationId xmlns:a16="http://schemas.microsoft.com/office/drawing/2014/main" id="{C2C66391-B304-E945-2588-9474D68C43EA}"/>
                </a:ext>
              </a:extLst>
            </p:cNvPr>
            <p:cNvSpPr txBox="1"/>
            <p:nvPr/>
          </p:nvSpPr>
          <p:spPr>
            <a:xfrm>
              <a:off x="2300315" y="3794937"/>
              <a:ext cx="1270000" cy="5283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 b="1" spc="-1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WHAT?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700" marR="5080">
                <a:lnSpc>
                  <a:spcPct val="100000"/>
                </a:lnSpc>
              </a:pP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What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we</a:t>
              </a:r>
              <a:r>
                <a:rPr sz="11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need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sz="11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 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successful?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object 13">
            <a:extLst>
              <a:ext uri="{FF2B5EF4-FFF2-40B4-BE49-F238E27FC236}">
                <a16:creationId xmlns:a16="http://schemas.microsoft.com/office/drawing/2014/main" id="{4AAE949A-DE42-4058-BB46-4792528C4C39}"/>
              </a:ext>
            </a:extLst>
          </p:cNvPr>
          <p:cNvSpPr txBox="1"/>
          <p:nvPr/>
        </p:nvSpPr>
        <p:spPr>
          <a:xfrm>
            <a:off x="1807434" y="5121816"/>
            <a:ext cx="131445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20" dirty="0">
                <a:solidFill>
                  <a:srgbClr val="AA1A47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HOW?</a:t>
            </a:r>
            <a:endParaRPr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will we </a:t>
            </a:r>
            <a:r>
              <a:rPr sz="1100" spc="5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sz="1100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it?</a:t>
            </a:r>
            <a:endParaRPr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object 15">
            <a:extLst>
              <a:ext uri="{FF2B5EF4-FFF2-40B4-BE49-F238E27FC236}">
                <a16:creationId xmlns:a16="http://schemas.microsoft.com/office/drawing/2014/main" id="{93582C6F-6EFE-23B1-AD98-C127D32EF118}"/>
              </a:ext>
            </a:extLst>
          </p:cNvPr>
          <p:cNvGrpSpPr/>
          <p:nvPr/>
        </p:nvGrpSpPr>
        <p:grpSpPr>
          <a:xfrm>
            <a:off x="96189" y="624060"/>
            <a:ext cx="2074545" cy="5549265"/>
            <a:chOff x="263993" y="1001057"/>
            <a:chExt cx="2074545" cy="5549265"/>
          </a:xfrm>
        </p:grpSpPr>
        <p:sp>
          <p:nvSpPr>
            <p:cNvPr id="18" name="object 16">
              <a:extLst>
                <a:ext uri="{FF2B5EF4-FFF2-40B4-BE49-F238E27FC236}">
                  <a16:creationId xmlns:a16="http://schemas.microsoft.com/office/drawing/2014/main" id="{6C9C93A2-FD0A-A1D4-4F55-8C0085D1579F}"/>
                </a:ext>
              </a:extLst>
            </p:cNvPr>
            <p:cNvSpPr/>
            <p:nvPr/>
          </p:nvSpPr>
          <p:spPr>
            <a:xfrm>
              <a:off x="263999" y="1001057"/>
              <a:ext cx="2045335" cy="5549265"/>
            </a:xfrm>
            <a:custGeom>
              <a:avLst/>
              <a:gdLst/>
              <a:ahLst/>
              <a:cxnLst/>
              <a:rect l="l" t="t" r="r" b="b"/>
              <a:pathLst>
                <a:path w="2045335" h="5549265">
                  <a:moveTo>
                    <a:pt x="191998" y="0"/>
                  </a:moveTo>
                  <a:lnTo>
                    <a:pt x="0" y="0"/>
                  </a:lnTo>
                  <a:lnTo>
                    <a:pt x="0" y="5549049"/>
                  </a:lnTo>
                  <a:lnTo>
                    <a:pt x="191998" y="5549049"/>
                  </a:lnTo>
                  <a:lnTo>
                    <a:pt x="2045195" y="2808414"/>
                  </a:lnTo>
                  <a:lnTo>
                    <a:pt x="19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7">
              <a:extLst>
                <a:ext uri="{FF2B5EF4-FFF2-40B4-BE49-F238E27FC236}">
                  <a16:creationId xmlns:a16="http://schemas.microsoft.com/office/drawing/2014/main" id="{7E0B5CB9-4972-B2CA-F945-61B5C50813D0}"/>
                </a:ext>
              </a:extLst>
            </p:cNvPr>
            <p:cNvSpPr/>
            <p:nvPr/>
          </p:nvSpPr>
          <p:spPr>
            <a:xfrm>
              <a:off x="263993" y="2734995"/>
              <a:ext cx="2074545" cy="2074545"/>
            </a:xfrm>
            <a:custGeom>
              <a:avLst/>
              <a:gdLst/>
              <a:ahLst/>
              <a:cxnLst/>
              <a:rect l="l" t="t" r="r" b="b"/>
              <a:pathLst>
                <a:path w="2074545" h="2074545">
                  <a:moveTo>
                    <a:pt x="1037005" y="0"/>
                  </a:moveTo>
                  <a:lnTo>
                    <a:pt x="988189" y="1128"/>
                  </a:lnTo>
                  <a:lnTo>
                    <a:pt x="939953" y="4481"/>
                  </a:lnTo>
                  <a:lnTo>
                    <a:pt x="892349" y="10008"/>
                  </a:lnTo>
                  <a:lnTo>
                    <a:pt x="845424" y="17660"/>
                  </a:lnTo>
                  <a:lnTo>
                    <a:pt x="799230" y="27387"/>
                  </a:lnTo>
                  <a:lnTo>
                    <a:pt x="753817" y="39139"/>
                  </a:lnTo>
                  <a:lnTo>
                    <a:pt x="709233" y="52866"/>
                  </a:lnTo>
                  <a:lnTo>
                    <a:pt x="665528" y="68518"/>
                  </a:lnTo>
                  <a:lnTo>
                    <a:pt x="622753" y="86046"/>
                  </a:lnTo>
                  <a:lnTo>
                    <a:pt x="580958" y="105400"/>
                  </a:lnTo>
                  <a:lnTo>
                    <a:pt x="540191" y="126530"/>
                  </a:lnTo>
                  <a:lnTo>
                    <a:pt x="500504" y="149386"/>
                  </a:lnTo>
                  <a:lnTo>
                    <a:pt x="461945" y="173919"/>
                  </a:lnTo>
                  <a:lnTo>
                    <a:pt x="424565" y="200078"/>
                  </a:lnTo>
                  <a:lnTo>
                    <a:pt x="388412" y="227814"/>
                  </a:lnTo>
                  <a:lnTo>
                    <a:pt x="353538" y="257077"/>
                  </a:lnTo>
                  <a:lnTo>
                    <a:pt x="319992" y="287818"/>
                  </a:lnTo>
                  <a:lnTo>
                    <a:pt x="287824" y="319986"/>
                  </a:lnTo>
                  <a:lnTo>
                    <a:pt x="257083" y="353531"/>
                  </a:lnTo>
                  <a:lnTo>
                    <a:pt x="227819" y="388405"/>
                  </a:lnTo>
                  <a:lnTo>
                    <a:pt x="200082" y="424556"/>
                  </a:lnTo>
                  <a:lnTo>
                    <a:pt x="173923" y="461936"/>
                  </a:lnTo>
                  <a:lnTo>
                    <a:pt x="149390" y="500495"/>
                  </a:lnTo>
                  <a:lnTo>
                    <a:pt x="126533" y="540182"/>
                  </a:lnTo>
                  <a:lnTo>
                    <a:pt x="105403" y="580948"/>
                  </a:lnTo>
                  <a:lnTo>
                    <a:pt x="86048" y="622743"/>
                  </a:lnTo>
                  <a:lnTo>
                    <a:pt x="68520" y="665517"/>
                  </a:lnTo>
                  <a:lnTo>
                    <a:pt x="52867" y="709221"/>
                  </a:lnTo>
                  <a:lnTo>
                    <a:pt x="39140" y="753805"/>
                  </a:lnTo>
                  <a:lnTo>
                    <a:pt x="27388" y="799218"/>
                  </a:lnTo>
                  <a:lnTo>
                    <a:pt x="17661" y="845412"/>
                  </a:lnTo>
                  <a:lnTo>
                    <a:pt x="10009" y="892336"/>
                  </a:lnTo>
                  <a:lnTo>
                    <a:pt x="4481" y="939941"/>
                  </a:lnTo>
                  <a:lnTo>
                    <a:pt x="1128" y="988176"/>
                  </a:lnTo>
                  <a:lnTo>
                    <a:pt x="0" y="1036993"/>
                  </a:lnTo>
                  <a:lnTo>
                    <a:pt x="1128" y="1085809"/>
                  </a:lnTo>
                  <a:lnTo>
                    <a:pt x="4481" y="1134044"/>
                  </a:lnTo>
                  <a:lnTo>
                    <a:pt x="10009" y="1181649"/>
                  </a:lnTo>
                  <a:lnTo>
                    <a:pt x="17661" y="1228573"/>
                  </a:lnTo>
                  <a:lnTo>
                    <a:pt x="27388" y="1274767"/>
                  </a:lnTo>
                  <a:lnTo>
                    <a:pt x="39140" y="1320181"/>
                  </a:lnTo>
                  <a:lnTo>
                    <a:pt x="52867" y="1364765"/>
                  </a:lnTo>
                  <a:lnTo>
                    <a:pt x="68520" y="1408470"/>
                  </a:lnTo>
                  <a:lnTo>
                    <a:pt x="86048" y="1451245"/>
                  </a:lnTo>
                  <a:lnTo>
                    <a:pt x="105403" y="1493040"/>
                  </a:lnTo>
                  <a:lnTo>
                    <a:pt x="126533" y="1533806"/>
                  </a:lnTo>
                  <a:lnTo>
                    <a:pt x="149390" y="1573494"/>
                  </a:lnTo>
                  <a:lnTo>
                    <a:pt x="173923" y="1612053"/>
                  </a:lnTo>
                  <a:lnTo>
                    <a:pt x="200082" y="1649433"/>
                  </a:lnTo>
                  <a:lnTo>
                    <a:pt x="227819" y="1685585"/>
                  </a:lnTo>
                  <a:lnTo>
                    <a:pt x="257083" y="1720459"/>
                  </a:lnTo>
                  <a:lnTo>
                    <a:pt x="287824" y="1754006"/>
                  </a:lnTo>
                  <a:lnTo>
                    <a:pt x="319992" y="1786174"/>
                  </a:lnTo>
                  <a:lnTo>
                    <a:pt x="353538" y="1816915"/>
                  </a:lnTo>
                  <a:lnTo>
                    <a:pt x="388412" y="1846179"/>
                  </a:lnTo>
                  <a:lnTo>
                    <a:pt x="424565" y="1873915"/>
                  </a:lnTo>
                  <a:lnTo>
                    <a:pt x="461945" y="1900075"/>
                  </a:lnTo>
                  <a:lnTo>
                    <a:pt x="500504" y="1924608"/>
                  </a:lnTo>
                  <a:lnTo>
                    <a:pt x="540191" y="1947465"/>
                  </a:lnTo>
                  <a:lnTo>
                    <a:pt x="580958" y="1968595"/>
                  </a:lnTo>
                  <a:lnTo>
                    <a:pt x="622753" y="1987950"/>
                  </a:lnTo>
                  <a:lnTo>
                    <a:pt x="665528" y="2005478"/>
                  </a:lnTo>
                  <a:lnTo>
                    <a:pt x="709233" y="2021131"/>
                  </a:lnTo>
                  <a:lnTo>
                    <a:pt x="753817" y="2034858"/>
                  </a:lnTo>
                  <a:lnTo>
                    <a:pt x="799230" y="2046610"/>
                  </a:lnTo>
                  <a:lnTo>
                    <a:pt x="845424" y="2056337"/>
                  </a:lnTo>
                  <a:lnTo>
                    <a:pt x="892349" y="2063989"/>
                  </a:lnTo>
                  <a:lnTo>
                    <a:pt x="939953" y="2069517"/>
                  </a:lnTo>
                  <a:lnTo>
                    <a:pt x="988189" y="2072870"/>
                  </a:lnTo>
                  <a:lnTo>
                    <a:pt x="1037005" y="2073998"/>
                  </a:lnTo>
                  <a:lnTo>
                    <a:pt x="1085822" y="2072870"/>
                  </a:lnTo>
                  <a:lnTo>
                    <a:pt x="1134057" y="2069517"/>
                  </a:lnTo>
                  <a:lnTo>
                    <a:pt x="1181662" y="2063989"/>
                  </a:lnTo>
                  <a:lnTo>
                    <a:pt x="1228586" y="2056337"/>
                  </a:lnTo>
                  <a:lnTo>
                    <a:pt x="1274780" y="2046610"/>
                  </a:lnTo>
                  <a:lnTo>
                    <a:pt x="1320194" y="2034858"/>
                  </a:lnTo>
                  <a:lnTo>
                    <a:pt x="1364778" y="2021131"/>
                  </a:lnTo>
                  <a:lnTo>
                    <a:pt x="1408482" y="2005478"/>
                  </a:lnTo>
                  <a:lnTo>
                    <a:pt x="1451257" y="1987950"/>
                  </a:lnTo>
                  <a:lnTo>
                    <a:pt x="1493053" y="1968595"/>
                  </a:lnTo>
                  <a:lnTo>
                    <a:pt x="1533819" y="1947465"/>
                  </a:lnTo>
                  <a:lnTo>
                    <a:pt x="1573507" y="1924608"/>
                  </a:lnTo>
                  <a:lnTo>
                    <a:pt x="1612066" y="1900075"/>
                  </a:lnTo>
                  <a:lnTo>
                    <a:pt x="1649446" y="1873915"/>
                  </a:lnTo>
                  <a:lnTo>
                    <a:pt x="1685598" y="1846179"/>
                  </a:lnTo>
                  <a:lnTo>
                    <a:pt x="1720472" y="1816915"/>
                  </a:lnTo>
                  <a:lnTo>
                    <a:pt x="1754018" y="1786174"/>
                  </a:lnTo>
                  <a:lnTo>
                    <a:pt x="1786187" y="1754006"/>
                  </a:lnTo>
                  <a:lnTo>
                    <a:pt x="1816928" y="1720459"/>
                  </a:lnTo>
                  <a:lnTo>
                    <a:pt x="1846192" y="1685585"/>
                  </a:lnTo>
                  <a:lnTo>
                    <a:pt x="1873928" y="1649433"/>
                  </a:lnTo>
                  <a:lnTo>
                    <a:pt x="1900088" y="1612053"/>
                  </a:lnTo>
                  <a:lnTo>
                    <a:pt x="1924621" y="1573494"/>
                  </a:lnTo>
                  <a:lnTo>
                    <a:pt x="1947478" y="1533806"/>
                  </a:lnTo>
                  <a:lnTo>
                    <a:pt x="1968608" y="1493040"/>
                  </a:lnTo>
                  <a:lnTo>
                    <a:pt x="1987962" y="1451245"/>
                  </a:lnTo>
                  <a:lnTo>
                    <a:pt x="2005491" y="1408470"/>
                  </a:lnTo>
                  <a:lnTo>
                    <a:pt x="2021144" y="1364765"/>
                  </a:lnTo>
                  <a:lnTo>
                    <a:pt x="2034871" y="1320181"/>
                  </a:lnTo>
                  <a:lnTo>
                    <a:pt x="2046623" y="1274767"/>
                  </a:lnTo>
                  <a:lnTo>
                    <a:pt x="2056350" y="1228573"/>
                  </a:lnTo>
                  <a:lnTo>
                    <a:pt x="2064002" y="1181649"/>
                  </a:lnTo>
                  <a:lnTo>
                    <a:pt x="2069529" y="1134044"/>
                  </a:lnTo>
                  <a:lnTo>
                    <a:pt x="2072882" y="1085809"/>
                  </a:lnTo>
                  <a:lnTo>
                    <a:pt x="2074011" y="1036993"/>
                  </a:lnTo>
                  <a:lnTo>
                    <a:pt x="2072882" y="988176"/>
                  </a:lnTo>
                  <a:lnTo>
                    <a:pt x="2069529" y="939941"/>
                  </a:lnTo>
                  <a:lnTo>
                    <a:pt x="2064002" y="892336"/>
                  </a:lnTo>
                  <a:lnTo>
                    <a:pt x="2056350" y="845412"/>
                  </a:lnTo>
                  <a:lnTo>
                    <a:pt x="2046623" y="799218"/>
                  </a:lnTo>
                  <a:lnTo>
                    <a:pt x="2034871" y="753805"/>
                  </a:lnTo>
                  <a:lnTo>
                    <a:pt x="2021144" y="709221"/>
                  </a:lnTo>
                  <a:lnTo>
                    <a:pt x="2005491" y="665517"/>
                  </a:lnTo>
                  <a:lnTo>
                    <a:pt x="1987962" y="622743"/>
                  </a:lnTo>
                  <a:lnTo>
                    <a:pt x="1968608" y="580948"/>
                  </a:lnTo>
                  <a:lnTo>
                    <a:pt x="1947478" y="540182"/>
                  </a:lnTo>
                  <a:lnTo>
                    <a:pt x="1924621" y="500495"/>
                  </a:lnTo>
                  <a:lnTo>
                    <a:pt x="1900088" y="461936"/>
                  </a:lnTo>
                  <a:lnTo>
                    <a:pt x="1873928" y="424556"/>
                  </a:lnTo>
                  <a:lnTo>
                    <a:pt x="1846192" y="388405"/>
                  </a:lnTo>
                  <a:lnTo>
                    <a:pt x="1816928" y="353531"/>
                  </a:lnTo>
                  <a:lnTo>
                    <a:pt x="1786187" y="319986"/>
                  </a:lnTo>
                  <a:lnTo>
                    <a:pt x="1754018" y="287818"/>
                  </a:lnTo>
                  <a:lnTo>
                    <a:pt x="1720472" y="257077"/>
                  </a:lnTo>
                  <a:lnTo>
                    <a:pt x="1685598" y="227814"/>
                  </a:lnTo>
                  <a:lnTo>
                    <a:pt x="1649446" y="200078"/>
                  </a:lnTo>
                  <a:lnTo>
                    <a:pt x="1612066" y="173919"/>
                  </a:lnTo>
                  <a:lnTo>
                    <a:pt x="1573507" y="149386"/>
                  </a:lnTo>
                  <a:lnTo>
                    <a:pt x="1533819" y="126530"/>
                  </a:lnTo>
                  <a:lnTo>
                    <a:pt x="1493053" y="105400"/>
                  </a:lnTo>
                  <a:lnTo>
                    <a:pt x="1451257" y="86046"/>
                  </a:lnTo>
                  <a:lnTo>
                    <a:pt x="1408482" y="68518"/>
                  </a:lnTo>
                  <a:lnTo>
                    <a:pt x="1364778" y="52866"/>
                  </a:lnTo>
                  <a:lnTo>
                    <a:pt x="1320194" y="39139"/>
                  </a:lnTo>
                  <a:lnTo>
                    <a:pt x="1274780" y="27387"/>
                  </a:lnTo>
                  <a:lnTo>
                    <a:pt x="1228586" y="17660"/>
                  </a:lnTo>
                  <a:lnTo>
                    <a:pt x="1181662" y="10008"/>
                  </a:lnTo>
                  <a:lnTo>
                    <a:pt x="1134057" y="4481"/>
                  </a:lnTo>
                  <a:lnTo>
                    <a:pt x="1085822" y="1128"/>
                  </a:lnTo>
                  <a:lnTo>
                    <a:pt x="103700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18">
              <a:extLst>
                <a:ext uri="{FF2B5EF4-FFF2-40B4-BE49-F238E27FC236}">
                  <a16:creationId xmlns:a16="http://schemas.microsoft.com/office/drawing/2014/main" id="{CB1A0B9E-7928-BB19-4803-9C0A94290583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994" y="2955830"/>
              <a:ext cx="2067013" cy="153955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B2F3C20-F4E3-F469-A60A-6FCCA27A9FDA}"/>
              </a:ext>
            </a:extLst>
          </p:cNvPr>
          <p:cNvGrpSpPr/>
          <p:nvPr/>
        </p:nvGrpSpPr>
        <p:grpSpPr>
          <a:xfrm>
            <a:off x="1615981" y="1158455"/>
            <a:ext cx="10114517" cy="608544"/>
            <a:chOff x="1615981" y="1006061"/>
            <a:chExt cx="10114517" cy="608544"/>
          </a:xfrm>
        </p:grpSpPr>
        <p:sp>
          <p:nvSpPr>
            <p:cNvPr id="5" name="object 3">
              <a:extLst>
                <a:ext uri="{FF2B5EF4-FFF2-40B4-BE49-F238E27FC236}">
                  <a16:creationId xmlns:a16="http://schemas.microsoft.com/office/drawing/2014/main" id="{3D340D2B-D6F3-8AE7-B4C6-81DECE6E0BFE}"/>
                </a:ext>
              </a:extLst>
            </p:cNvPr>
            <p:cNvSpPr txBox="1"/>
            <p:nvPr/>
          </p:nvSpPr>
          <p:spPr>
            <a:xfrm>
              <a:off x="1615981" y="1032853"/>
              <a:ext cx="1697355" cy="52832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100" b="1" spc="-2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WHY?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12700" marR="5080">
                <a:lnSpc>
                  <a:spcPct val="100000"/>
                </a:lnSpc>
              </a:pP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Why</a:t>
              </a:r>
              <a:r>
                <a:rPr sz="1100" spc="6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does</a:t>
              </a:r>
              <a:r>
                <a:rPr sz="1100" spc="6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HBWG</a:t>
              </a:r>
              <a:r>
                <a:rPr sz="1100" spc="6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exist?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What’s</a:t>
              </a:r>
              <a:r>
                <a:rPr sz="11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our</a:t>
              </a:r>
              <a:r>
                <a:rPr sz="1100" spc="-1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1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purpose?</a:t>
              </a:r>
              <a:endParaRPr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A5C4E965-E1EB-AB2A-34C3-810BD08B63A0}"/>
                </a:ext>
              </a:extLst>
            </p:cNvPr>
            <p:cNvSpPr txBox="1"/>
            <p:nvPr/>
          </p:nvSpPr>
          <p:spPr>
            <a:xfrm>
              <a:off x="3664585" y="1219625"/>
              <a:ext cx="8065913" cy="394980"/>
            </a:xfrm>
            <a:prstGeom prst="rect">
              <a:avLst/>
            </a:prstGeom>
          </p:spPr>
          <p:txBody>
            <a:bodyPr vert="horz" wrap="square" lIns="0" tIns="48260" rIns="0" bIns="0" rtlCol="0">
              <a:spAutoFit/>
            </a:bodyPr>
            <a:lstStyle/>
            <a:p>
              <a:pPr marL="240665" indent="-227965">
                <a:spcBef>
                  <a:spcPts val="380"/>
                </a:spcBef>
                <a:buFontTx/>
                <a:buAutoNum type="arabicPeriod"/>
                <a:tabLst>
                  <a:tab pos="240665" algn="l"/>
                </a:tabLst>
              </a:pPr>
              <a:r>
                <a:rPr lang="en-US" sz="1000" spc="-6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protect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and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advance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sz="10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collective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interests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lang="en-US" sz="1000" spc="-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grape and </a:t>
              </a:r>
              <a:r>
                <a:rPr lang="en-US"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lang="en-US"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industry.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marL="240665" indent="-227965">
                <a:lnSpc>
                  <a:spcPct val="100000"/>
                </a:lnSpc>
                <a:spcBef>
                  <a:spcPts val="285"/>
                </a:spcBef>
                <a:buAutoNum type="arabicPeriod"/>
                <a:tabLst>
                  <a:tab pos="240665" algn="l"/>
                </a:tabLst>
              </a:pPr>
              <a:r>
                <a:rPr sz="1000" spc="-6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support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 </a:t>
              </a:r>
              <a:r>
                <a:rPr sz="1000" spc="5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community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best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that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it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can</a:t>
              </a:r>
              <a:r>
                <a:rPr sz="1000" spc="-2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be,</a:t>
              </a:r>
              <a:r>
                <a:rPr sz="1000" spc="-25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spc="-10" dirty="0">
                  <a:solidFill>
                    <a:srgbClr val="231F2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together.</a:t>
              </a:r>
              <a:endParaRPr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object 19">
              <a:extLst>
                <a:ext uri="{FF2B5EF4-FFF2-40B4-BE49-F238E27FC236}">
                  <a16:creationId xmlns:a16="http://schemas.microsoft.com/office/drawing/2014/main" id="{3DF7232E-433A-4FAA-1291-718B2767219C}"/>
                </a:ext>
              </a:extLst>
            </p:cNvPr>
            <p:cNvSpPr txBox="1"/>
            <p:nvPr/>
          </p:nvSpPr>
          <p:spPr>
            <a:xfrm>
              <a:off x="3671482" y="1006061"/>
              <a:ext cx="3234382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sz="100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</a:t>
              </a:r>
              <a:r>
                <a:rPr sz="1000" spc="-1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purpose</a:t>
              </a:r>
              <a:r>
                <a:rPr sz="1000" spc="-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sz="1000" spc="-1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spc="-2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Hawke’s</a:t>
              </a:r>
              <a:r>
                <a:rPr sz="1000" spc="-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spc="5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Bay</a:t>
              </a:r>
              <a:r>
                <a:rPr sz="1000" spc="-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Winegrowers</a:t>
              </a:r>
              <a:r>
                <a:rPr sz="1000" spc="-1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sz="1000" spc="-2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is</a:t>
              </a:r>
              <a:r>
                <a:rPr lang="en-NZ" sz="1000" spc="-2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NZ" sz="1000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twofold</a:t>
              </a:r>
              <a:r>
                <a:rPr sz="1000" spc="-25" dirty="0">
                  <a:solidFill>
                    <a:srgbClr val="AA1A47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:</a:t>
              </a:r>
              <a:endParaRPr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84B2B729-3CC2-DF29-8777-A12D0A6852CC}"/>
              </a:ext>
            </a:extLst>
          </p:cNvPr>
          <p:cNvSpPr txBox="1"/>
          <p:nvPr/>
        </p:nvSpPr>
        <p:spPr>
          <a:xfrm>
            <a:off x="393698" y="329486"/>
            <a:ext cx="11574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latin typeface="+mn-lt"/>
              </a:rPr>
              <a:t>Strategic Plan Summary</a:t>
            </a:r>
            <a:endParaRPr lang="en-NZ" sz="1100" b="1" dirty="0">
              <a:latin typeface="+mn-lt"/>
            </a:endParaRP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408C80B-35BA-AB4E-B09D-D6C45BF807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416587"/>
              </p:ext>
            </p:extLst>
          </p:nvPr>
        </p:nvGraphicFramePr>
        <p:xfrm>
          <a:off x="3702952" y="4815898"/>
          <a:ext cx="8033928" cy="1102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482">
                  <a:extLst>
                    <a:ext uri="{9D8B030D-6E8A-4147-A177-3AD203B41FA5}">
                      <a16:colId xmlns:a16="http://schemas.microsoft.com/office/drawing/2014/main" val="1623339660"/>
                    </a:ext>
                  </a:extLst>
                </a:gridCol>
                <a:gridCol w="2008482">
                  <a:extLst>
                    <a:ext uri="{9D8B030D-6E8A-4147-A177-3AD203B41FA5}">
                      <a16:colId xmlns:a16="http://schemas.microsoft.com/office/drawing/2014/main" val="713107649"/>
                    </a:ext>
                  </a:extLst>
                </a:gridCol>
                <a:gridCol w="2008482">
                  <a:extLst>
                    <a:ext uri="{9D8B030D-6E8A-4147-A177-3AD203B41FA5}">
                      <a16:colId xmlns:a16="http://schemas.microsoft.com/office/drawing/2014/main" val="2168532021"/>
                    </a:ext>
                  </a:extLst>
                </a:gridCol>
                <a:gridCol w="2008482">
                  <a:extLst>
                    <a:ext uri="{9D8B030D-6E8A-4147-A177-3AD203B41FA5}">
                      <a16:colId xmlns:a16="http://schemas.microsoft.com/office/drawing/2014/main" val="3126076685"/>
                    </a:ext>
                  </a:extLst>
                </a:gridCol>
              </a:tblGrid>
              <a:tr h="388760"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Tell a compelling story</a:t>
                      </a:r>
                    </a:p>
                  </a:txBody>
                  <a:tcPr anchor="ctr"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742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Connect with consumers and influencers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742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Protect our members’ interests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0742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 ecosystem partnerships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074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104962"/>
                  </a:ext>
                </a:extLst>
              </a:tr>
              <a:tr h="337851">
                <a:tc gridSpan="4"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the right functions and organisation structure</a:t>
                      </a: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79265"/>
                  </a:ext>
                </a:extLst>
              </a:tr>
              <a:tr h="337851">
                <a:tc gridSpan="4">
                  <a:txBody>
                    <a:bodyPr/>
                    <a:lstStyle/>
                    <a:p>
                      <a:pPr algn="ctr"/>
                      <a:r>
                        <a:rPr lang="en-NZ" sz="11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With the right funding and skills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049567"/>
                  </a:ext>
                </a:extLst>
              </a:tr>
            </a:tbl>
          </a:graphicData>
        </a:graphic>
      </p:graphicFrame>
      <p:grpSp>
        <p:nvGrpSpPr>
          <p:cNvPr id="4" name="Group 3">
            <a:extLst>
              <a:ext uri="{FF2B5EF4-FFF2-40B4-BE49-F238E27FC236}">
                <a16:creationId xmlns:a16="http://schemas.microsoft.com/office/drawing/2014/main" id="{B175A84E-38B2-564B-EF71-CD6826DD583C}"/>
              </a:ext>
            </a:extLst>
          </p:cNvPr>
          <p:cNvGrpSpPr/>
          <p:nvPr/>
        </p:nvGrpSpPr>
        <p:grpSpPr>
          <a:xfrm>
            <a:off x="395111" y="6137511"/>
            <a:ext cx="11571664" cy="360680"/>
            <a:chOff x="395111" y="6378193"/>
            <a:chExt cx="11571664" cy="360680"/>
          </a:xfrm>
          <a:solidFill>
            <a:srgbClr val="DBD0BB"/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EEEA585-1C6F-8E66-9D8D-89F99D63EDC4}"/>
                </a:ext>
              </a:extLst>
            </p:cNvPr>
            <p:cNvSpPr/>
            <p:nvPr/>
          </p:nvSpPr>
          <p:spPr>
            <a:xfrm>
              <a:off x="395111" y="6378193"/>
              <a:ext cx="2204127" cy="360680"/>
            </a:xfrm>
            <a:prstGeom prst="round1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012" tIns="48006" rIns="114173" bIns="480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NZ" sz="1800" kern="1200" dirty="0">
                  <a:solidFill>
                    <a:schemeClr val="bg2">
                      <a:lumMod val="25000"/>
                    </a:schemeClr>
                  </a:solidFill>
                </a:rPr>
                <a:t>Celebrate</a:t>
              </a: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3F6BF8F-DD8C-D4B3-6478-1596314B67AF}"/>
                </a:ext>
              </a:extLst>
            </p:cNvPr>
            <p:cNvSpPr/>
            <p:nvPr/>
          </p:nvSpPr>
          <p:spPr>
            <a:xfrm>
              <a:off x="2599238" y="6378193"/>
              <a:ext cx="2204126" cy="360680"/>
            </a:xfrm>
            <a:prstGeom prst="round1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-10000"/>
              </a:schemeClr>
            </a:fillRef>
            <a:effectRef idx="1">
              <a:schemeClr val="accent6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349" tIns="48006" rIns="204343" bIns="480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NZ" sz="1800" kern="1200" dirty="0">
                  <a:solidFill>
                    <a:schemeClr val="bg2">
                      <a:lumMod val="25000"/>
                    </a:schemeClr>
                  </a:solidFill>
                </a:rPr>
                <a:t>Educate</a:t>
              </a: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D549423-C28D-DB70-02FD-C1E3497A45ED}"/>
                </a:ext>
              </a:extLst>
            </p:cNvPr>
            <p:cNvSpPr/>
            <p:nvPr/>
          </p:nvSpPr>
          <p:spPr>
            <a:xfrm>
              <a:off x="4803364" y="6378193"/>
              <a:ext cx="2204126" cy="360680"/>
            </a:xfrm>
            <a:prstGeom prst="round1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-20000"/>
              </a:schemeClr>
            </a:fillRef>
            <a:effectRef idx="1">
              <a:schemeClr val="accent6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349" tIns="48006" rIns="204343" bIns="480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NZ" sz="1800" kern="1200" dirty="0">
                  <a:solidFill>
                    <a:schemeClr val="bg2">
                      <a:lumMod val="25000"/>
                    </a:schemeClr>
                  </a:solidFill>
                </a:rPr>
                <a:t>Collaborate</a:t>
              </a: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305DB28-5629-69F6-2AE1-6A0B137CA7D1}"/>
                </a:ext>
              </a:extLst>
            </p:cNvPr>
            <p:cNvSpPr/>
            <p:nvPr/>
          </p:nvSpPr>
          <p:spPr>
            <a:xfrm>
              <a:off x="7007491" y="6378193"/>
              <a:ext cx="2203007" cy="360680"/>
            </a:xfrm>
            <a:prstGeom prst="round1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-30000"/>
              </a:schemeClr>
            </a:fillRef>
            <a:effectRef idx="1">
              <a:schemeClr val="accent6">
                <a:alpha val="90000"/>
                <a:hueOff val="0"/>
                <a:satOff val="0"/>
                <a:lumOff val="0"/>
                <a:alphaOff val="-3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349" tIns="48006" rIns="204343" bIns="480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NZ" sz="1800" kern="1200" dirty="0">
                  <a:solidFill>
                    <a:schemeClr val="bg2">
                      <a:lumMod val="25000"/>
                    </a:schemeClr>
                  </a:solidFill>
                </a:rPr>
                <a:t>Advocate</a:t>
              </a: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5A2A2-B91A-BEE8-9E19-C59CF4788E1A}"/>
                </a:ext>
              </a:extLst>
            </p:cNvPr>
            <p:cNvSpPr/>
            <p:nvPr/>
          </p:nvSpPr>
          <p:spPr>
            <a:xfrm>
              <a:off x="9211617" y="6378193"/>
              <a:ext cx="2755158" cy="360680"/>
            </a:xfrm>
            <a:prstGeom prst="round1Rect">
              <a:avLst/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alpha val="90000"/>
                <a:hueOff val="0"/>
                <a:satOff val="0"/>
                <a:lumOff val="0"/>
                <a:alphaOff val="-40000"/>
              </a:schemeClr>
            </a:fillRef>
            <a:effectRef idx="1">
              <a:schemeClr val="accent6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349" tIns="48006" rIns="204343" bIns="48006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NZ" sz="1800" kern="1200" dirty="0">
                  <a:solidFill>
                    <a:schemeClr val="bg2">
                      <a:lumMod val="25000"/>
                    </a:schemeClr>
                  </a:solidFill>
                </a:rPr>
                <a:t>Connect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465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7647</TotalTime>
  <Words>352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Rollings</dc:creator>
  <cp:lastModifiedBy>FIona Rollings</cp:lastModifiedBy>
  <cp:revision>23</cp:revision>
  <dcterms:created xsi:type="dcterms:W3CDTF">2024-02-29T02:46:18Z</dcterms:created>
  <dcterms:modified xsi:type="dcterms:W3CDTF">2024-04-02T22:01:27Z</dcterms:modified>
</cp:coreProperties>
</file>